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9" r:id="rId4"/>
    <p:sldId id="260" r:id="rId5"/>
    <p:sldId id="262" r:id="rId6"/>
    <p:sldId id="265" r:id="rId7"/>
    <p:sldId id="264" r:id="rId8"/>
    <p:sldId id="267" r:id="rId9"/>
    <p:sldId id="268" r:id="rId10"/>
    <p:sldId id="263" r:id="rId11"/>
    <p:sldId id="266" r:id="rId12"/>
    <p:sldId id="25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Grebot" initials="BG" lastIdx="4" clrIdx="0">
    <p:extLst>
      <p:ext uri="{19B8F6BF-5375-455C-9EA6-DF929625EA0E}">
        <p15:presenceInfo xmlns:p15="http://schemas.microsoft.com/office/powerpoint/2012/main" userId="S::bengrebot@aqconsultants.co.uk::9b6d79c9-7e06-49f3-820e-dc38a83ae6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599C7"/>
    <a:srgbClr val="636363"/>
    <a:srgbClr val="4D4D4D"/>
    <a:srgbClr val="82C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D859B-9C73-49F7-9D3C-D41EC19A376A}" v="2" dt="2020-12-15T19:51:45.331"/>
    <p1510:client id="{331D7F54-D6C2-4BA2-8D12-CFA4E390B90C}" v="58" dt="2020-12-14T22:26:29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5" autoAdjust="0"/>
    <p:restoredTop sz="68961" autoAdjust="0"/>
  </p:normalViewPr>
  <p:slideViewPr>
    <p:cSldViewPr snapToGrid="0">
      <p:cViewPr varScale="1">
        <p:scale>
          <a:sx n="43" d="100"/>
          <a:sy n="43" d="100"/>
        </p:scale>
        <p:origin x="148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Gibbs" userId="a7b86fd3-182b-4287-82c5-7dfc2951b0aa" providerId="ADAL" clId="{1D5D859B-9C73-49F7-9D3C-D41EC19A376A}"/>
    <pc:docChg chg="modSld">
      <pc:chgData name="Mark Gibbs" userId="a7b86fd3-182b-4287-82c5-7dfc2951b0aa" providerId="ADAL" clId="{1D5D859B-9C73-49F7-9D3C-D41EC19A376A}" dt="2020-12-15T19:51:45.331" v="7"/>
      <pc:docMkLst>
        <pc:docMk/>
      </pc:docMkLst>
      <pc:sldChg chg="modNotesTx">
        <pc:chgData name="Mark Gibbs" userId="a7b86fd3-182b-4287-82c5-7dfc2951b0aa" providerId="ADAL" clId="{1D5D859B-9C73-49F7-9D3C-D41EC19A376A}" dt="2020-12-15T19:45:52.406" v="0" actId="20577"/>
        <pc:sldMkLst>
          <pc:docMk/>
          <pc:sldMk cId="1569472182" sldId="256"/>
        </pc:sldMkLst>
      </pc:sldChg>
      <pc:sldChg chg="modNotesTx">
        <pc:chgData name="Mark Gibbs" userId="a7b86fd3-182b-4287-82c5-7dfc2951b0aa" providerId="ADAL" clId="{1D5D859B-9C73-49F7-9D3C-D41EC19A376A}" dt="2020-12-15T19:45:56.105" v="1" actId="20577"/>
        <pc:sldMkLst>
          <pc:docMk/>
          <pc:sldMk cId="138355663" sldId="257"/>
        </pc:sldMkLst>
      </pc:sldChg>
      <pc:sldChg chg="modNotesTx">
        <pc:chgData name="Mark Gibbs" userId="a7b86fd3-182b-4287-82c5-7dfc2951b0aa" providerId="ADAL" clId="{1D5D859B-9C73-49F7-9D3C-D41EC19A376A}" dt="2020-12-15T19:45:59.718" v="2" actId="20577"/>
        <pc:sldMkLst>
          <pc:docMk/>
          <pc:sldMk cId="981412053" sldId="259"/>
        </pc:sldMkLst>
      </pc:sldChg>
      <pc:sldChg chg="modNotesTx">
        <pc:chgData name="Mark Gibbs" userId="a7b86fd3-182b-4287-82c5-7dfc2951b0aa" providerId="ADAL" clId="{1D5D859B-9C73-49F7-9D3C-D41EC19A376A}" dt="2020-12-15T19:46:03.168" v="3" actId="20577"/>
        <pc:sldMkLst>
          <pc:docMk/>
          <pc:sldMk cId="3613818106" sldId="260"/>
        </pc:sldMkLst>
      </pc:sldChg>
      <pc:sldChg chg="addSp delSp modSp modTransition modAnim">
        <pc:chgData name="Mark Gibbs" userId="a7b86fd3-182b-4287-82c5-7dfc2951b0aa" providerId="ADAL" clId="{1D5D859B-9C73-49F7-9D3C-D41EC19A376A}" dt="2020-12-15T19:51:45.331" v="7"/>
        <pc:sldMkLst>
          <pc:docMk/>
          <pc:sldMk cId="3183919950" sldId="262"/>
        </pc:sldMkLst>
        <pc:picChg chg="add mod">
          <ac:chgData name="Mark Gibbs" userId="a7b86fd3-182b-4287-82c5-7dfc2951b0aa" providerId="ADAL" clId="{1D5D859B-9C73-49F7-9D3C-D41EC19A376A}" dt="2020-12-15T19:51:45.331" v="7"/>
          <ac:picMkLst>
            <pc:docMk/>
            <pc:sldMk cId="3183919950" sldId="262"/>
            <ac:picMk id="4" creationId="{92AF6C1F-7204-425C-9F9E-E457948BEB17}"/>
          </ac:picMkLst>
        </pc:picChg>
        <pc:picChg chg="del">
          <ac:chgData name="Mark Gibbs" userId="a7b86fd3-182b-4287-82c5-7dfc2951b0aa" providerId="ADAL" clId="{1D5D859B-9C73-49F7-9D3C-D41EC19A376A}" dt="2020-12-15T19:50:20.760" v="6"/>
          <ac:picMkLst>
            <pc:docMk/>
            <pc:sldMk cId="3183919950" sldId="262"/>
            <ac:picMk id="10" creationId="{FC7B7BBF-259E-4210-837E-5FC626D085B8}"/>
          </ac:picMkLst>
        </pc:picChg>
      </pc:sldChg>
      <pc:sldChg chg="modNotes">
        <pc:chgData name="Mark Gibbs" userId="a7b86fd3-182b-4287-82c5-7dfc2951b0aa" providerId="ADAL" clId="{1D5D859B-9C73-49F7-9D3C-D41EC19A376A}" dt="2020-12-15T19:46:33.659" v="5" actId="20577"/>
        <pc:sldMkLst>
          <pc:docMk/>
          <pc:sldMk cId="2752051669" sldId="2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CB6E30-46C6-4B66-B9FC-2A768D1999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652F1-70BD-4877-852F-607F0B2999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4DA4B-EB49-4104-9F69-84D8C8E64A09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84270-7531-4816-B1DA-6103033469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2BA3D-1047-4F61-8B1F-361AD44A65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B110C846-9BFF-41A8-BE07-DFD74D944406}" type="slidenum">
              <a:rPr lang="en-GB" smtClean="0">
                <a:solidFill>
                  <a:srgbClr val="636363"/>
                </a:solidFill>
              </a:rPr>
              <a:pPr algn="l"/>
              <a:t>‹#›</a:t>
            </a:fld>
            <a:endParaRPr lang="en-GB">
              <a:solidFill>
                <a:srgbClr val="636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98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05854-C5F8-4E80-9EDD-FEE51F8CC3B6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B37DA-DDC5-43D0-B55D-868FB52E5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6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079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49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18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56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7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7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6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0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6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18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8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B37DA-DDC5-43D0-B55D-868FB52E552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9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3ABA38-BC3E-4AC0-84FB-10A0B057BA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D22C741-A581-49F4-874D-C60868D6FD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600" y="590400"/>
            <a:ext cx="4327200" cy="433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E25E2C05-DA08-415F-ABCA-82F40AD35E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771AD024-7B21-4E99-996D-809E3C5B38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0560" y="1335143"/>
            <a:ext cx="3287949" cy="1128409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to go here</a:t>
            </a:r>
            <a:endParaRPr lang="en-GB" dirty="0"/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5EC1FCF3-DEBF-478A-A9ED-90431566C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0008" y="2683050"/>
            <a:ext cx="3287712" cy="12132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Meeting Name</a:t>
            </a:r>
          </a:p>
          <a:p>
            <a:pPr lvl="0"/>
            <a:r>
              <a:rPr lang="en-US" dirty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69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ection Break - Dandel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B67F219-9DB1-48BD-99C3-ED4F12C44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5899" y="590400"/>
            <a:ext cx="4327200" cy="433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2949966A-CC35-4F54-B016-50EE8852C0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4C193CF0-4360-431D-8271-69FDE9198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5073" y="1370770"/>
            <a:ext cx="3287949" cy="1128409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to go here</a:t>
            </a:r>
            <a:endParaRPr lang="en-GB" dirty="0"/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6A16E518-4730-4AE5-B468-AC396903D3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4521" y="2718677"/>
            <a:ext cx="3287712" cy="121322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Meeting Name</a:t>
            </a:r>
          </a:p>
          <a:p>
            <a:pPr lvl="0"/>
            <a:r>
              <a:rPr lang="en-US" dirty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0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1E29EE-0049-46CB-A96E-9F5687B559D9}"/>
              </a:ext>
            </a:extLst>
          </p:cNvPr>
          <p:cNvSpPr/>
          <p:nvPr userDrawn="1"/>
        </p:nvSpPr>
        <p:spPr>
          <a:xfrm>
            <a:off x="0" y="1"/>
            <a:ext cx="12192000" cy="902677"/>
          </a:xfrm>
          <a:prstGeom prst="rect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C5578A-3084-4909-9441-AC8533922609}"/>
              </a:ext>
            </a:extLst>
          </p:cNvPr>
          <p:cNvCxnSpPr>
            <a:cxnSpLocks/>
          </p:cNvCxnSpPr>
          <p:nvPr userDrawn="1"/>
        </p:nvCxnSpPr>
        <p:spPr>
          <a:xfrm>
            <a:off x="4332980" y="1729983"/>
            <a:ext cx="0" cy="3981897"/>
          </a:xfrm>
          <a:prstGeom prst="line">
            <a:avLst/>
          </a:prstGeom>
          <a:ln>
            <a:solidFill>
              <a:srgbClr val="059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62CD55BE-5F0A-4308-B19B-D6211334E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651" y="1677638"/>
            <a:ext cx="3028949" cy="290512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059C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Quote goes here with attribution below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Attribution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53217-3846-46A7-B299-F98C4F9B80B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54362" y="1677638"/>
            <a:ext cx="5448300" cy="3981897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200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00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EBF86969-D20E-4461-BD3B-A245318D03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339" y="163374"/>
            <a:ext cx="11762645" cy="575928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5D46BF3-D820-4C21-BAB8-4CDBE31563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F2210-5CF6-4409-9FBD-40BE45299D94}"/>
              </a:ext>
            </a:extLst>
          </p:cNvPr>
          <p:cNvSpPr txBox="1"/>
          <p:nvPr userDrawn="1"/>
        </p:nvSpPr>
        <p:spPr>
          <a:xfrm>
            <a:off x="218339" y="6474691"/>
            <a:ext cx="899261" cy="38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2ACB4D1-741D-4B92-84F6-83FB7F891986}" type="slidenum">
              <a:rPr lang="en-GB" sz="1800" b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GB" sz="1800" b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4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B513FC-11DF-4275-9EFF-4E2D1C138B36}"/>
              </a:ext>
            </a:extLst>
          </p:cNvPr>
          <p:cNvSpPr/>
          <p:nvPr userDrawn="1"/>
        </p:nvSpPr>
        <p:spPr>
          <a:xfrm>
            <a:off x="0" y="1"/>
            <a:ext cx="12192000" cy="902677"/>
          </a:xfrm>
          <a:prstGeom prst="rect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2573DE-1008-4407-9ED0-2314F81A73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2651" y="1747344"/>
            <a:ext cx="1219200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CDEAB8-7673-4D5E-B918-26D270256A9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54362" y="1677638"/>
            <a:ext cx="5448300" cy="39818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200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00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3600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E4C5D513-1A99-49FF-BAB5-41B472ED18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339" y="163374"/>
            <a:ext cx="11762645" cy="575928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8F2F5EAE-E9E6-4E5C-9E1E-8A12CB5AD5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9FAE7-43C8-416E-A517-084F865B8DFE}"/>
              </a:ext>
            </a:extLst>
          </p:cNvPr>
          <p:cNvSpPr txBox="1"/>
          <p:nvPr userDrawn="1"/>
        </p:nvSpPr>
        <p:spPr>
          <a:xfrm>
            <a:off x="218339" y="6474691"/>
            <a:ext cx="899261" cy="38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2ACB4D1-741D-4B92-84F6-83FB7F891986}" type="slidenum">
              <a:rPr lang="en-GB" sz="1800" b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GB" sz="1800" b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5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EDC040-C2D1-4456-8E4C-FC59603C1DC2}"/>
              </a:ext>
            </a:extLst>
          </p:cNvPr>
          <p:cNvSpPr/>
          <p:nvPr userDrawn="1"/>
        </p:nvSpPr>
        <p:spPr>
          <a:xfrm>
            <a:off x="0" y="1"/>
            <a:ext cx="12192000" cy="902677"/>
          </a:xfrm>
          <a:prstGeom prst="rect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F1678C5-D88E-4922-BA3B-C76A9711B2E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2651" y="1212574"/>
            <a:ext cx="9675933" cy="4496565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20000" indent="-360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0000" indent="-360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360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360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929E0ECC-ACB2-4453-B29A-112456311D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339" y="163374"/>
            <a:ext cx="11762645" cy="575928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593874F-F0F8-46D3-84C1-00F8A4FC75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47F37-E118-4589-8E96-D782D6AACEC9}"/>
              </a:ext>
            </a:extLst>
          </p:cNvPr>
          <p:cNvSpPr txBox="1"/>
          <p:nvPr userDrawn="1"/>
        </p:nvSpPr>
        <p:spPr>
          <a:xfrm>
            <a:off x="218339" y="6474691"/>
            <a:ext cx="899261" cy="38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2ACB4D1-741D-4B92-84F6-83FB7F891986}" type="slidenum">
              <a:rPr lang="en-GB" sz="1800" b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GB" sz="1800" b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6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F4091D-5747-4EF7-80CD-62A572BF3CE7}"/>
              </a:ext>
            </a:extLst>
          </p:cNvPr>
          <p:cNvSpPr/>
          <p:nvPr userDrawn="1"/>
        </p:nvSpPr>
        <p:spPr>
          <a:xfrm>
            <a:off x="0" y="1"/>
            <a:ext cx="12192000" cy="902677"/>
          </a:xfrm>
          <a:prstGeom prst="rect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D9682321-0530-45BC-BA2B-C2C3277A9D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339" y="163374"/>
            <a:ext cx="11762645" cy="575928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5" name="Chart Placeholder 16">
            <a:extLst>
              <a:ext uri="{FF2B5EF4-FFF2-40B4-BE49-F238E27FC236}">
                <a16:creationId xmlns:a16="http://schemas.microsoft.com/office/drawing/2014/main" id="{FC3EC37C-28B8-4386-B54C-54C39C55DD80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82651" y="1471734"/>
            <a:ext cx="1219200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9CBF9E0-3EA7-4E37-89D4-D81E3ED35E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93F75-FE44-4703-9060-15381D8177E0}"/>
              </a:ext>
            </a:extLst>
          </p:cNvPr>
          <p:cNvSpPr txBox="1"/>
          <p:nvPr userDrawn="1"/>
        </p:nvSpPr>
        <p:spPr>
          <a:xfrm>
            <a:off x="218339" y="6474691"/>
            <a:ext cx="899261" cy="38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2ACB4D1-741D-4B92-84F6-83FB7F891986}" type="slidenum">
              <a:rPr lang="en-GB" sz="1800" b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GB" sz="1800" b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4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bg>
      <p:bgPr>
        <a:solidFill>
          <a:srgbClr val="82C3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D4B32BC1-26AC-436B-BCEE-70E8FD0169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3014" y="3160102"/>
            <a:ext cx="6182300" cy="109391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600"/>
              </a:spcAft>
              <a:buNone/>
              <a:defRPr sz="2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enquiries@aether-uk.com</a:t>
            </a:r>
          </a:p>
          <a:p>
            <a:pPr lvl="0"/>
            <a:r>
              <a:rPr lang="en-US" dirty="0"/>
              <a:t>+44(0)1865 261466</a:t>
            </a:r>
            <a:endParaRPr lang="en-GB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5AC709CE-8110-4A53-8DED-12E10B1F8B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013" y="4306757"/>
            <a:ext cx="6182300" cy="65795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2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www.aether-uk.com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EC677-6C8D-4802-966B-098EA5CB9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05" y="973016"/>
            <a:ext cx="3228592" cy="3249490"/>
          </a:xfrm>
          <a:prstGeom prst="rect">
            <a:avLst/>
          </a:prstGeom>
        </p:spPr>
      </p:pic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5EC935E-3B0E-45BF-B210-9C0940C52E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93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36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BB5FA-9393-4ECA-9951-C1996FFCF0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9200" y="345440"/>
            <a:ext cx="4626880" cy="4542237"/>
          </a:xfrm>
        </p:spPr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157BB7-08D7-453D-BA09-17C8B0AFB4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EB2154-58ED-4924-B95F-D51CB73313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001" y="659465"/>
            <a:ext cx="3287949" cy="1128409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GB" dirty="0"/>
              <a:t>Problems &amp; policy options: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80146-5DCD-451E-872F-690249A35A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9001" y="2828890"/>
            <a:ext cx="3680074" cy="12132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b="1" dirty="0"/>
              <a:t>E-PRTR Revision Impact Assessment</a:t>
            </a:r>
          </a:p>
          <a:p>
            <a:r>
              <a:rPr lang="en-GB" sz="1800" b="1" dirty="0"/>
              <a:t>1</a:t>
            </a:r>
            <a:r>
              <a:rPr lang="en-GB" sz="1800" b="1" baseline="30000" dirty="0"/>
              <a:t>st</a:t>
            </a:r>
            <a:r>
              <a:rPr lang="en-GB" sz="1800" b="1" dirty="0"/>
              <a:t> Stakeholder Workshop</a:t>
            </a:r>
          </a:p>
          <a:p>
            <a:r>
              <a:rPr lang="en-GB" sz="1600" dirty="0"/>
              <a:t>15 December 2020</a:t>
            </a:r>
          </a:p>
          <a:p>
            <a:r>
              <a:rPr lang="en-GB" sz="1600" dirty="0"/>
              <a:t>Mark Gibbs</a:t>
            </a:r>
          </a:p>
          <a:p>
            <a:r>
              <a:rPr lang="en-GB" sz="1600" dirty="0"/>
              <a:t>Principal Consultant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B75D70A-7733-455E-B44D-FB6B98D74352}"/>
              </a:ext>
            </a:extLst>
          </p:cNvPr>
          <p:cNvSpPr txBox="1">
            <a:spLocks/>
          </p:cNvSpPr>
          <p:nvPr/>
        </p:nvSpPr>
        <p:spPr>
          <a:xfrm>
            <a:off x="7969001" y="1518668"/>
            <a:ext cx="3287949" cy="1128409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GB" sz="2400" dirty="0"/>
              <a:t>Reporting issues &amp; access to information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D2329D9-B916-4304-BC59-724B3262B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7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5"/>
    </mc:Choice>
    <mc:Fallback xmlns="">
      <p:transition spd="slow" advTm="2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2651" y="1098274"/>
            <a:ext cx="9852024" cy="4496565"/>
          </a:xfrm>
        </p:spPr>
        <p:txBody>
          <a:bodyPr/>
          <a:lstStyle/>
          <a:p>
            <a:r>
              <a:rPr lang="en-GB" dirty="0"/>
              <a:t>Estimates of </a:t>
            </a:r>
            <a:r>
              <a:rPr lang="en-GB" b="1" dirty="0">
                <a:solidFill>
                  <a:srgbClr val="ED7D31"/>
                </a:solidFill>
              </a:rPr>
              <a:t>diffuse sources are a known area of weakness</a:t>
            </a:r>
            <a:r>
              <a:rPr lang="en-GB" dirty="0"/>
              <a:t> in the E-PRTR.  The previous limited exercises for releases to air and water are now substantially out of date.</a:t>
            </a:r>
          </a:p>
          <a:p>
            <a:pPr lvl="1"/>
            <a:r>
              <a:rPr lang="en-GB" dirty="0"/>
              <a:t>Needed to complete full picture of industrial emissions; very smallest facilities will likely always be below reporting thresholds</a:t>
            </a:r>
          </a:p>
          <a:p>
            <a:pPr lvl="1"/>
            <a:r>
              <a:rPr lang="en-GB" dirty="0"/>
              <a:t>Reporting of fugitive emissions from large, complex facilities is limited</a:t>
            </a: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ED7D31"/>
                </a:solidFill>
              </a:rPr>
              <a:t>Releases from products are an increasing concern</a:t>
            </a:r>
            <a:r>
              <a:rPr lang="en-GB" dirty="0"/>
              <a:t>; not currently in E-PRTR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Other issues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3D7E79-9EB6-40DB-8462-E65722E3247D}"/>
              </a:ext>
            </a:extLst>
          </p:cNvPr>
          <p:cNvSpPr/>
          <p:nvPr/>
        </p:nvSpPr>
        <p:spPr>
          <a:xfrm>
            <a:off x="683173" y="4171950"/>
            <a:ext cx="10857186" cy="2579825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6C59298-BB78-42B4-86BC-4E63CA686E12}"/>
              </a:ext>
            </a:extLst>
          </p:cNvPr>
          <p:cNvSpPr txBox="1">
            <a:spLocks/>
          </p:cNvSpPr>
          <p:nvPr/>
        </p:nvSpPr>
        <p:spPr>
          <a:xfrm>
            <a:off x="862331" y="4171951"/>
            <a:ext cx="9852024" cy="2686050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options: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Conduct regular top-down assessments on a 3 or 4-year timescale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Derive information from other reporting mechanisms (NECD, WISE)</a:t>
            </a:r>
          </a:p>
          <a:p>
            <a:pPr marL="720000" lvl="2" indent="0">
              <a:buClr>
                <a:schemeClr val="bg1"/>
              </a:buClr>
              <a:buFont typeface="Calibri" panose="020F0502020204030204" pitchFamily="34" charset="0"/>
              <a:buNone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Provide clearer guidance and/or requirements for how fugitive emissions from large, complex facilities should be estimated</a:t>
            </a:r>
            <a:br>
              <a:rPr lang="en-GB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and reported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5D7240-93D1-495F-9AF4-6DE3000FD1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4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84"/>
    </mc:Choice>
    <mc:Fallback xmlns="">
      <p:transition spd="slow" advTm="11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2651" y="1155425"/>
            <a:ext cx="9675933" cy="2273576"/>
          </a:xfrm>
        </p:spPr>
        <p:txBody>
          <a:bodyPr/>
          <a:lstStyle/>
          <a:p>
            <a:r>
              <a:rPr lang="en-GB" b="1" dirty="0">
                <a:solidFill>
                  <a:srgbClr val="ED7D31"/>
                </a:solidFill>
              </a:rPr>
              <a:t>Public awareness and usage of the E-PRTR</a:t>
            </a:r>
            <a:r>
              <a:rPr lang="en-GB" dirty="0"/>
              <a:t> could be improved</a:t>
            </a:r>
          </a:p>
          <a:p>
            <a:pPr lvl="1"/>
            <a:r>
              <a:rPr lang="en-GB" dirty="0"/>
              <a:t>Complicated dataset, requires explanation of its structure, only available in English</a:t>
            </a:r>
          </a:p>
          <a:p>
            <a:pPr lvl="1">
              <a:spcAft>
                <a:spcPts val="1800"/>
              </a:spcAft>
            </a:pPr>
            <a:r>
              <a:rPr lang="en-GB" dirty="0"/>
              <a:t>Lack of contextual information for comparing environmental performance and relationship to regulatory requirements</a:t>
            </a:r>
            <a:r>
              <a:rPr lang="en-GB" dirty="0">
                <a:solidFill>
                  <a:schemeClr val="bg1"/>
                </a:solidFill>
              </a:rPr>
              <a:t> researchers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Access to E-PRTR information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288E29-7BE9-41BD-AE09-ED77ABE30BE3}"/>
              </a:ext>
            </a:extLst>
          </p:cNvPr>
          <p:cNvSpPr/>
          <p:nvPr/>
        </p:nvSpPr>
        <p:spPr>
          <a:xfrm>
            <a:off x="683173" y="3429000"/>
            <a:ext cx="10857186" cy="3265626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1F90A96-31C4-494F-8751-355A2ABE7038}"/>
              </a:ext>
            </a:extLst>
          </p:cNvPr>
          <p:cNvSpPr txBox="1">
            <a:spLocks/>
          </p:cNvSpPr>
          <p:nvPr/>
        </p:nvSpPr>
        <p:spPr>
          <a:xfrm>
            <a:off x="882651" y="3482065"/>
            <a:ext cx="9675933" cy="3304816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options: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Improve promotion of availability of the E-PRTR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Enhance website design and content, better links to national PRTRs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Provide more guidance on how to access and use the data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Provide more context to data, e.g. include resource consumption data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Case studies/fact sheets on how it has been used by MS,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European agencies and institutions, NGOs and researchers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A83D488-70D7-4486-B648-A339E0155F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1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52"/>
    </mc:Choice>
    <mc:Fallback xmlns="">
      <p:transition spd="slow" advTm="8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6AE358-0C39-480D-A45A-9AFA1ADE7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3013" y="1627603"/>
            <a:ext cx="6182300" cy="1093910"/>
          </a:xfrm>
        </p:spPr>
        <p:txBody>
          <a:bodyPr/>
          <a:lstStyle/>
          <a:p>
            <a:r>
              <a:rPr lang="en-GB" sz="4800" b="1" dirty="0"/>
              <a:t>Thank you</a:t>
            </a:r>
            <a:br>
              <a:rPr lang="en-GB" sz="4000" dirty="0"/>
            </a:br>
            <a:r>
              <a:rPr lang="en-GB" sz="2400" dirty="0"/>
              <a:t>  </a:t>
            </a:r>
          </a:p>
          <a:p>
            <a:r>
              <a:rPr lang="en-GB" sz="4000" dirty="0"/>
              <a:t>Your comments will be greatly appreciated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D0CF02-88DE-47E5-BABB-9697C69944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3013" y="4519190"/>
            <a:ext cx="6182300" cy="657956"/>
          </a:xfrm>
        </p:spPr>
        <p:txBody>
          <a:bodyPr/>
          <a:lstStyle/>
          <a:p>
            <a:r>
              <a:rPr lang="en-GB" dirty="0"/>
              <a:t>mark.gibbs@aether-uk.com</a:t>
            </a:r>
            <a:br>
              <a:rPr lang="en-GB" dirty="0"/>
            </a:br>
            <a:r>
              <a:rPr lang="en-GB" dirty="0"/>
              <a:t>+44 1865 261466  (office)</a:t>
            </a:r>
          </a:p>
          <a:p>
            <a:r>
              <a:rPr lang="en-GB" dirty="0"/>
              <a:t>+44 7551 978733  (mobile)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B9B5AB-CFE7-474A-8B8F-E872A5884D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C10E380-8D33-459C-BCFE-60E4050D4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4"/>
    </mc:Choice>
    <mc:Fallback xmlns="">
      <p:transition spd="slow" advTm="2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/>
              <a:t>Reporting modalities</a:t>
            </a:r>
          </a:p>
          <a:p>
            <a:pPr lvl="1"/>
            <a:r>
              <a:rPr lang="en-GB" sz="2000" dirty="0"/>
              <a:t>Alternatives to top-down approach</a:t>
            </a:r>
          </a:p>
          <a:p>
            <a:pPr lvl="1"/>
            <a:r>
              <a:rPr lang="en-GB" sz="2000" dirty="0"/>
              <a:t>Reducing reporting period</a:t>
            </a:r>
          </a:p>
          <a:p>
            <a:pPr lvl="1"/>
            <a:r>
              <a:rPr lang="en-GB" sz="2000" dirty="0"/>
              <a:t>Using advanced digital technologies</a:t>
            </a:r>
          </a:p>
          <a:p>
            <a:r>
              <a:rPr lang="en-GB" dirty="0"/>
              <a:t>Reporting issues</a:t>
            </a:r>
          </a:p>
          <a:p>
            <a:pPr lvl="1"/>
            <a:r>
              <a:rPr lang="en-GB" sz="2000" dirty="0"/>
              <a:t>Tracking transfers</a:t>
            </a:r>
          </a:p>
          <a:p>
            <a:pPr lvl="1"/>
            <a:r>
              <a:rPr lang="en-GB" sz="2000" dirty="0"/>
              <a:t>Inconsistencies in pollutants reported</a:t>
            </a:r>
          </a:p>
          <a:p>
            <a:r>
              <a:rPr lang="en-GB" dirty="0"/>
              <a:t>Other sources</a:t>
            </a:r>
          </a:p>
          <a:p>
            <a:pPr lvl="1"/>
            <a:r>
              <a:rPr lang="en-GB" sz="2000" dirty="0"/>
              <a:t>Diffuse sources, releases from products</a:t>
            </a:r>
          </a:p>
          <a:p>
            <a:r>
              <a:rPr lang="en-GB" dirty="0"/>
              <a:t>Access to E-PRTR information</a:t>
            </a:r>
          </a:p>
          <a:p>
            <a:pPr lvl="1"/>
            <a:r>
              <a:rPr lang="en-GB" sz="2000" dirty="0"/>
              <a:t>Improving availability, accessibility and 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1FD1BB-591D-47C7-A71D-4C599AF412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31E6BC-0F10-43D0-A69D-EFC80F76E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1"/>
    </mc:Choice>
    <mc:Fallback xmlns=""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2651" y="1258754"/>
            <a:ext cx="9675933" cy="4496565"/>
          </a:xfrm>
        </p:spPr>
        <p:txBody>
          <a:bodyPr/>
          <a:lstStyle/>
          <a:p>
            <a:r>
              <a:rPr lang="en-GB" dirty="0"/>
              <a:t>Problems and options for addressing when and how the data is reported and how information is made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1FD1BB-591D-47C7-A71D-4C599AF412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FCBA2B-CEF9-4AB7-BED2-F980265C2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89376"/>
              </p:ext>
            </p:extLst>
          </p:nvPr>
        </p:nvGraphicFramePr>
        <p:xfrm>
          <a:off x="439306" y="2258332"/>
          <a:ext cx="11294915" cy="3331678"/>
        </p:xfrm>
        <a:graphic>
          <a:graphicData uri="http://schemas.openxmlformats.org/drawingml/2006/table">
            <a:tbl>
              <a:tblPr firstRow="1" firstCol="1" bandRow="1"/>
              <a:tblGrid>
                <a:gridCol w="1392378">
                  <a:extLst>
                    <a:ext uri="{9D8B030D-6E8A-4147-A177-3AD203B41FA5}">
                      <a16:colId xmlns:a16="http://schemas.microsoft.com/office/drawing/2014/main" val="3673778813"/>
                    </a:ext>
                  </a:extLst>
                </a:gridCol>
                <a:gridCol w="2170464">
                  <a:extLst>
                    <a:ext uri="{9D8B030D-6E8A-4147-A177-3AD203B41FA5}">
                      <a16:colId xmlns:a16="http://schemas.microsoft.com/office/drawing/2014/main" val="2499424843"/>
                    </a:ext>
                  </a:extLst>
                </a:gridCol>
                <a:gridCol w="1539090">
                  <a:extLst>
                    <a:ext uri="{9D8B030D-6E8A-4147-A177-3AD203B41FA5}">
                      <a16:colId xmlns:a16="http://schemas.microsoft.com/office/drawing/2014/main" val="1221288316"/>
                    </a:ext>
                  </a:extLst>
                </a:gridCol>
                <a:gridCol w="2335470">
                  <a:extLst>
                    <a:ext uri="{9D8B030D-6E8A-4147-A177-3AD203B41FA5}">
                      <a16:colId xmlns:a16="http://schemas.microsoft.com/office/drawing/2014/main" val="420660968"/>
                    </a:ext>
                  </a:extLst>
                </a:gridCol>
                <a:gridCol w="1561121">
                  <a:extLst>
                    <a:ext uri="{9D8B030D-6E8A-4147-A177-3AD203B41FA5}">
                      <a16:colId xmlns:a16="http://schemas.microsoft.com/office/drawing/2014/main" val="912358755"/>
                    </a:ext>
                  </a:extLst>
                </a:gridCol>
                <a:gridCol w="2296392">
                  <a:extLst>
                    <a:ext uri="{9D8B030D-6E8A-4147-A177-3AD203B41FA5}">
                      <a16:colId xmlns:a16="http://schemas.microsoft.com/office/drawing/2014/main" val="2137963368"/>
                    </a:ext>
                  </a:extLst>
                </a:gridCol>
              </a:tblGrid>
              <a:tr h="57449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28600" algn="ctr">
                        <a:lnSpc>
                          <a:spcPct val="115000"/>
                        </a:lnSpc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Sectors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Pollutants / parameters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0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Reporting modalities &amp; access to information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81447"/>
                  </a:ext>
                </a:extLst>
              </a:tr>
              <a:tr h="4809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Existing scope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change - baseline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Existing scope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change - baseline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Existing approaches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change - baseline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434213"/>
                  </a:ext>
                </a:extLst>
              </a:tr>
              <a:tr h="9971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Lower or no activity thresholds for specific sectors / groups of sectors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Lower or no reporting thresholds for specific pollutants / groups of pollutants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Top-down reporting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Selected sectors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04487"/>
                  </a:ext>
                </a:extLst>
              </a:tr>
              <a:tr h="61863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New sectors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Different sectors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New pollutants / parameters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Different pollutants / parameters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 to information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e.g. changes to website.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416603"/>
                  </a:ext>
                </a:extLst>
              </a:tr>
              <a:tr h="6186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Different activity thresholds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Different reporting thresholds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e.g. advanced digital technologies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88038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D50093D-01AF-47FD-9BC8-16C83AE0D731}"/>
              </a:ext>
            </a:extLst>
          </p:cNvPr>
          <p:cNvSpPr/>
          <p:nvPr/>
        </p:nvSpPr>
        <p:spPr>
          <a:xfrm>
            <a:off x="7887855" y="2258331"/>
            <a:ext cx="3864839" cy="334091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4650032-981D-40F4-BB4C-C0814A713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7"/>
    </mc:Choice>
    <mc:Fallback xmlns="">
      <p:transition spd="slow" advTm="2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GB" b="1" dirty="0">
                <a:solidFill>
                  <a:srgbClr val="ED7D31"/>
                </a:solidFill>
              </a:rPr>
              <a:t>Consider different approaches to the current bottom-up reporting</a:t>
            </a:r>
            <a:r>
              <a:rPr lang="en-GB" dirty="0"/>
              <a:t> by individual facilities, while adhering to Kyiv Protocol obligations</a:t>
            </a:r>
          </a:p>
          <a:p>
            <a:pPr lvl="1"/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Certain sectors have many small facilities with homogenous activities but the cumulative emissions are significant</a:t>
            </a:r>
          </a:p>
          <a:p>
            <a:pPr lvl="1">
              <a:spcAft>
                <a:spcPts val="2400"/>
              </a:spcAft>
            </a:pPr>
            <a:r>
              <a:rPr lang="en-GB" dirty="0">
                <a:cs typeface="Arial" panose="020B0604020202020204" pitchFamily="34" charset="0"/>
              </a:rPr>
              <a:t>Ensure a proportionate reporting burden for the size and impact of facilities and/or sectors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Reporting modalities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8CAE80-24D8-443E-B54B-0DDA89E696C1}"/>
              </a:ext>
            </a:extLst>
          </p:cNvPr>
          <p:cNvSpPr/>
          <p:nvPr/>
        </p:nvSpPr>
        <p:spPr>
          <a:xfrm>
            <a:off x="683173" y="3913733"/>
            <a:ext cx="10857186" cy="2497227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014E6C9-6D35-41A1-A1B4-FDCF677167F2}"/>
              </a:ext>
            </a:extLst>
          </p:cNvPr>
          <p:cNvSpPr txBox="1">
            <a:spLocks/>
          </p:cNvSpPr>
          <p:nvPr/>
        </p:nvSpPr>
        <p:spPr>
          <a:xfrm>
            <a:off x="984251" y="3975903"/>
            <a:ext cx="9675933" cy="2581660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options: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Introduce top-down reporting for using relevant statistics for selected sectors, pollutants, and/or sizes of facilities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Mandate use of sector-specific emission factors in some cases</a:t>
            </a:r>
          </a:p>
          <a:p>
            <a:pPr lvl="2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Applicability would depend on the potential environmental impact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78F998F-FE8A-44D7-A7EF-1665A94C1A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8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58"/>
    </mc:Choice>
    <mc:Fallback xmlns="">
      <p:transition spd="slow" advTm="10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2651" y="1212575"/>
            <a:ext cx="9675933" cy="1774466"/>
          </a:xfrm>
        </p:spPr>
        <p:txBody>
          <a:bodyPr/>
          <a:lstStyle/>
          <a:p>
            <a:r>
              <a:rPr lang="en-GB" b="1" dirty="0">
                <a:solidFill>
                  <a:srgbClr val="ED7D31"/>
                </a:solidFill>
              </a:rPr>
              <a:t>Provide more rapid access to information</a:t>
            </a:r>
            <a:r>
              <a:rPr lang="en-GB" dirty="0"/>
              <a:t> by reducing the time lag between end of reporting year and availability of data</a:t>
            </a:r>
          </a:p>
          <a:p>
            <a:pPr lvl="1">
              <a:spcAft>
                <a:spcPts val="2400"/>
              </a:spcAft>
            </a:pPr>
            <a:r>
              <a:rPr lang="en-GB" dirty="0"/>
              <a:t>Aspirational goal of 3 months stated in recitals to the 2019 E-PRTR Commission Implementing Decision</a:t>
            </a:r>
            <a:endParaRPr lang="en-GB" dirty="0">
              <a:highlight>
                <a:srgbClr val="FFFF00"/>
              </a:highlight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to EEA as well as to competent authorities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Reporting modalities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8C2DF9-7634-42C5-AD6E-02E61C8FA702}"/>
              </a:ext>
            </a:extLst>
          </p:cNvPr>
          <p:cNvSpPr/>
          <p:nvPr/>
        </p:nvSpPr>
        <p:spPr>
          <a:xfrm>
            <a:off x="683173" y="3059825"/>
            <a:ext cx="10857186" cy="3388602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7E6BAD0-2F5D-4087-B02A-02EC5D04B931}"/>
              </a:ext>
            </a:extLst>
          </p:cNvPr>
          <p:cNvSpPr txBox="1">
            <a:spLocks/>
          </p:cNvSpPr>
          <p:nvPr/>
        </p:nvSpPr>
        <p:spPr>
          <a:xfrm>
            <a:off x="882651" y="3173455"/>
            <a:ext cx="9675933" cy="3388602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options: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Reduce reporting period to 3 months</a:t>
            </a:r>
          </a:p>
          <a:p>
            <a:pPr lvl="2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Focus on key sectors/installations</a:t>
            </a:r>
          </a:p>
          <a:p>
            <a:pPr lvl="3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E.g. where continuous monitoring already required</a:t>
            </a:r>
          </a:p>
          <a:p>
            <a:pPr lvl="2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Encourage faster reporting for other sectors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Require simultaneous direct reporting to EEA as well as to competent authorities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AF6C1F-7204-425C-9F9E-E457948BEB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91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53"/>
    </mc:Choice>
    <mc:Fallback>
      <p:transition spd="slow" advTm="7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2651" y="1212574"/>
            <a:ext cx="9675933" cy="1730323"/>
          </a:xfrm>
        </p:spPr>
        <p:txBody>
          <a:bodyPr/>
          <a:lstStyle/>
          <a:p>
            <a:r>
              <a:rPr lang="en-GB" dirty="0"/>
              <a:t>Reporting using </a:t>
            </a:r>
            <a:r>
              <a:rPr lang="en-GB" b="1" dirty="0">
                <a:solidFill>
                  <a:srgbClr val="ED7D31"/>
                </a:solidFill>
              </a:rPr>
              <a:t>advanced digital technologies</a:t>
            </a:r>
            <a:r>
              <a:rPr lang="en-GB" dirty="0"/>
              <a:t> can enable faster submission, review and publishing of continuous monitoring data</a:t>
            </a: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ED7D31"/>
                </a:solidFill>
              </a:rPr>
              <a:t>Enhanced reporting tools</a:t>
            </a:r>
            <a:r>
              <a:rPr lang="en-GB" dirty="0"/>
              <a:t> could enable competent authorities to more quickly check and review submitted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Reporting modalities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1FDFE8-BBCD-4982-AA01-CE36048C1303}"/>
              </a:ext>
            </a:extLst>
          </p:cNvPr>
          <p:cNvSpPr/>
          <p:nvPr/>
        </p:nvSpPr>
        <p:spPr>
          <a:xfrm>
            <a:off x="683173" y="2942897"/>
            <a:ext cx="10857186" cy="3657600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8149BDA-A8CE-48A9-99AF-5EA7A75391AB}"/>
              </a:ext>
            </a:extLst>
          </p:cNvPr>
          <p:cNvSpPr txBox="1">
            <a:spLocks/>
          </p:cNvSpPr>
          <p:nvPr/>
        </p:nvSpPr>
        <p:spPr>
          <a:xfrm>
            <a:off x="882651" y="3010895"/>
            <a:ext cx="9675933" cy="3511826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options: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Mandate (near-)simultaneous reporting for certain installations where continuous emissions monitoring systems (CEMS) are used</a:t>
            </a:r>
          </a:p>
          <a:p>
            <a:pPr lvl="2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Utilise on-line (web services) technologies to “pull” data</a:t>
            </a:r>
          </a:p>
          <a:p>
            <a:pPr lvl="2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Clarify/codify QA/QC procedures, addressing data gaps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Develop new “joint” reporting platform that can provide data to competent authorities and EEA simultaneously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Enable parallel review processes, tracking of finalised data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BCD6A0E-C37B-427E-814B-D7049DD34F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5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29"/>
    </mc:Choice>
    <mc:Fallback xmlns="">
      <p:transition spd="slow" advTm="11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GB" dirty="0"/>
              <a:t>Waste transfers can be </a:t>
            </a:r>
            <a:r>
              <a:rPr lang="en-GB" b="1" dirty="0">
                <a:solidFill>
                  <a:srgbClr val="ED7D31"/>
                </a:solidFill>
              </a:rPr>
              <a:t>double-counted</a:t>
            </a:r>
          </a:p>
          <a:p>
            <a:pPr>
              <a:spcAft>
                <a:spcPts val="1800"/>
              </a:spcAft>
            </a:pPr>
            <a:r>
              <a:rPr lang="en-GB" dirty="0"/>
              <a:t>Exact </a:t>
            </a:r>
            <a:r>
              <a:rPr lang="en-GB" b="1" dirty="0">
                <a:solidFill>
                  <a:srgbClr val="ED7D31"/>
                </a:solidFill>
              </a:rPr>
              <a:t>destination of industrial wastewater transfers not known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Reporting issues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B8C1274-1B5E-465B-9E79-8373B4D1D9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57" y="3728545"/>
            <a:ext cx="5700468" cy="2805798"/>
          </a:xfrm>
          <a:prstGeom prst="rect">
            <a:avLst/>
          </a:prstGeom>
        </p:spPr>
      </p:pic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AF4CA8D-1CE4-42A0-BCE9-474666606F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AF8C7C-B7BD-4A01-A03F-C7FF93649E5A}"/>
              </a:ext>
            </a:extLst>
          </p:cNvPr>
          <p:cNvSpPr/>
          <p:nvPr/>
        </p:nvSpPr>
        <p:spPr>
          <a:xfrm>
            <a:off x="683173" y="2259729"/>
            <a:ext cx="10857186" cy="1158155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681329F-A464-4119-A09D-E32D4390F6D7}"/>
              </a:ext>
            </a:extLst>
          </p:cNvPr>
          <p:cNvSpPr txBox="1">
            <a:spLocks/>
          </p:cNvSpPr>
          <p:nvPr/>
        </p:nvSpPr>
        <p:spPr>
          <a:xfrm>
            <a:off x="882651" y="2289534"/>
            <a:ext cx="9675933" cy="1158155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Fully track route of waste and wastewater transfers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B9030DE-8B53-4385-8EE0-04B2B7CF9F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2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9"/>
    </mc:Choice>
    <mc:Fallback xmlns="">
      <p:transition spd="slow" advTm="6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2651" y="1212575"/>
            <a:ext cx="9675933" cy="88038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GB" b="1" dirty="0">
                <a:solidFill>
                  <a:srgbClr val="ED7D31"/>
                </a:solidFill>
              </a:rPr>
              <a:t>Inconsistencies in pollutants reported</a:t>
            </a:r>
            <a:r>
              <a:rPr lang="en-GB" dirty="0"/>
              <a:t> by facilities in the same sector and in the quantification methods used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Reporting issues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3181C6-83AE-4418-B08A-502BA4FEBC54}"/>
              </a:ext>
            </a:extLst>
          </p:cNvPr>
          <p:cNvSpPr/>
          <p:nvPr/>
        </p:nvSpPr>
        <p:spPr>
          <a:xfrm>
            <a:off x="667407" y="2169160"/>
            <a:ext cx="10857186" cy="3305176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657AAF-8CB9-4A3C-9F33-51AF11CA8FFA}"/>
              </a:ext>
            </a:extLst>
          </p:cNvPr>
          <p:cNvSpPr txBox="1">
            <a:spLocks/>
          </p:cNvSpPr>
          <p:nvPr/>
        </p:nvSpPr>
        <p:spPr>
          <a:xfrm>
            <a:off x="882651" y="2309854"/>
            <a:ext cx="9675933" cy="3305177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options: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Integrate IED monitoring requirements in permits and align with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E-PRTR reporting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Mandate reporting of expected pollutants and quantification method to be used for specific installations in permit requirements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Permit could clarify which E-PRTR pollutants are unlikely to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be released in reportable quantities for that activity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4BA620-5930-4899-96B5-30A84EA4DC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0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50"/>
    </mc:Choice>
    <mc:Fallback xmlns="">
      <p:transition spd="slow" advTm="8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5E13C-1DF8-45E7-BFA3-A6ED60B7E97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GB" b="1" dirty="0">
                <a:solidFill>
                  <a:srgbClr val="ED7D31"/>
                </a:solidFill>
              </a:rPr>
              <a:t>No mechanism to distinguish an absence of data</a:t>
            </a:r>
            <a:r>
              <a:rPr lang="en-GB" dirty="0"/>
              <a:t> from misreporting – no confirmation of releases below threshold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1909-E078-4F7F-A266-0A5460B876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Reporting issues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1080BED-6196-4A9B-85B4-133FD439A6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800" y="5803200"/>
            <a:ext cx="2073600" cy="1054800"/>
          </a:xfrm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037D5E-A278-4781-9ADF-E44FE591F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537" y="3973447"/>
            <a:ext cx="5824623" cy="259102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37A4C1-2FB8-4FE5-AD8D-8FA1DB9C37A0}"/>
              </a:ext>
            </a:extLst>
          </p:cNvPr>
          <p:cNvSpPr/>
          <p:nvPr/>
        </p:nvSpPr>
        <p:spPr>
          <a:xfrm>
            <a:off x="683173" y="2162175"/>
            <a:ext cx="10857186" cy="1457326"/>
          </a:xfrm>
          <a:prstGeom prst="roundRect">
            <a:avLst/>
          </a:prstGeom>
          <a:solidFill>
            <a:srgbClr val="0599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09083E21-B4EE-43E7-8E87-2EA738AF7096}"/>
              </a:ext>
            </a:extLst>
          </p:cNvPr>
          <p:cNvSpPr txBox="1">
            <a:spLocks/>
          </p:cNvSpPr>
          <p:nvPr/>
        </p:nvSpPr>
        <p:spPr>
          <a:xfrm>
            <a:off x="882651" y="2208254"/>
            <a:ext cx="9675933" cy="1451887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36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99C7"/>
              </a:buClr>
              <a:buFont typeface="Calibri" panose="020F0502020204030204" pitchFamily="34" charset="0"/>
              <a:buChar char="−"/>
              <a:defRPr sz="2400" kern="1200">
                <a:solidFill>
                  <a:srgbClr val="4D4D4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GB" b="1" dirty="0">
                <a:solidFill>
                  <a:schemeClr val="bg1"/>
                </a:solidFill>
              </a:rPr>
              <a:t>Policy option:</a:t>
            </a:r>
          </a:p>
          <a:p>
            <a:pPr lvl="1">
              <a:buClr>
                <a:schemeClr val="bg1"/>
              </a:buClr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Require affirmation that expected pollutants for a sector are below</a:t>
            </a:r>
            <a:br>
              <a:rPr lang="en-GB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reporting threshold or not present at all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267397-3658-42F9-B9B4-B2BCBF2B03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3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85"/>
    </mc:Choice>
    <mc:Fallback xmlns="">
      <p:transition spd="slow" advTm="6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heme/theme1.xml><?xml version="1.0" encoding="utf-8"?>
<a:theme xmlns:a="http://schemas.openxmlformats.org/drawingml/2006/main" name="Aether">
  <a:themeElements>
    <a:clrScheme name="Aeth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99C7"/>
      </a:accent1>
      <a:accent2>
        <a:srgbClr val="636363"/>
      </a:accent2>
      <a:accent3>
        <a:srgbClr val="06728C"/>
      </a:accent3>
      <a:accent4>
        <a:srgbClr val="ED7D31"/>
      </a:accent4>
      <a:accent5>
        <a:srgbClr val="0599C7"/>
      </a:accent5>
      <a:accent6>
        <a:srgbClr val="636363"/>
      </a:accent6>
      <a:hlink>
        <a:srgbClr val="ED7D31"/>
      </a:hlink>
      <a:folHlink>
        <a:srgbClr val="0672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b="0" dirty="0" smtClean="0">
            <a:solidFill>
              <a:schemeClr val="accent6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ether Widescreen Presentation Template Jun19.potx" id="{F63923AE-E5B0-4BFB-A0EC-C9709C2BD665}" vid="{ECF81CB5-0322-4FDA-9FC0-D55524B8AA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1C55C605844949B417DDA160E321EA" ma:contentTypeVersion="4" ma:contentTypeDescription="Create a new document." ma:contentTypeScope="" ma:versionID="5580966a3d9d9589a1670177f1e1cf79">
  <xsd:schema xmlns:xsd="http://www.w3.org/2001/XMLSchema" xmlns:xs="http://www.w3.org/2001/XMLSchema" xmlns:p="http://schemas.microsoft.com/office/2006/metadata/properties" xmlns:ns2="6be51c7f-093e-4c03-bf9d-0eaab3cfac83" targetNamespace="http://schemas.microsoft.com/office/2006/metadata/properties" ma:root="true" ma:fieldsID="56bd2f1e16432683176c13f87eb9920e" ns2:_="">
    <xsd:import namespace="6be51c7f-093e-4c03-bf9d-0eaab3cfac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51c7f-093e-4c03-bf9d-0eaab3cfa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5E7E6A-A575-4A7F-B4C2-D5AF298A00A0}"/>
</file>

<file path=customXml/itemProps2.xml><?xml version="1.0" encoding="utf-8"?>
<ds:datastoreItem xmlns:ds="http://schemas.openxmlformats.org/officeDocument/2006/customXml" ds:itemID="{C92D5E83-CF97-4751-BAF1-32CD80BBFF76}"/>
</file>

<file path=customXml/itemProps3.xml><?xml version="1.0" encoding="utf-8"?>
<ds:datastoreItem xmlns:ds="http://schemas.openxmlformats.org/officeDocument/2006/customXml" ds:itemID="{D6519DEC-58DF-4A90-A7B2-43A53F457D6A}"/>
</file>

<file path=docProps/app.xml><?xml version="1.0" encoding="utf-8"?>
<Properties xmlns="http://schemas.openxmlformats.org/officeDocument/2006/extended-properties" xmlns:vt="http://schemas.openxmlformats.org/officeDocument/2006/docPropsVTypes">
  <Template>Aether Widescreen Presentation Template Jun19</Template>
  <TotalTime>611</TotalTime>
  <Words>875</Words>
  <Application>Microsoft Office PowerPoint</Application>
  <PresentationFormat>Widescreen</PresentationFormat>
  <Paragraphs>122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</vt:lpstr>
      <vt:lpstr>Aether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Gibbs</dc:creator>
  <cp:lastModifiedBy>Mark Gibbs</cp:lastModifiedBy>
  <cp:revision>15</cp:revision>
  <dcterms:created xsi:type="dcterms:W3CDTF">2020-12-12T09:20:29Z</dcterms:created>
  <dcterms:modified xsi:type="dcterms:W3CDTF">2020-12-15T19:52:11Z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0x010100631C55C605844949B417DDA160E321EA</vt:lpwstr>
  </property>
</Properties>
</file>